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3.xml" ContentType="application/vnd.openxmlformats-officedocument.presentationml.tags+xml"/>
  <Override PartName="/ppt/notesSlides/notesSlide8.xml" ContentType="application/vnd.openxmlformats-officedocument.presentationml.notesSlide+xml"/>
  <Override PartName="/ppt/tags/tag4.xml" ContentType="application/vnd.openxmlformats-officedocument.presentationml.tags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5" r:id="rId1"/>
  </p:sldMasterIdLst>
  <p:notesMasterIdLst>
    <p:notesMasterId r:id="rId14"/>
  </p:notesMasterIdLst>
  <p:handoutMasterIdLst>
    <p:handoutMasterId r:id="rId15"/>
  </p:handoutMasterIdLst>
  <p:sldIdLst>
    <p:sldId id="363" r:id="rId2"/>
    <p:sldId id="366" r:id="rId3"/>
    <p:sldId id="370" r:id="rId4"/>
    <p:sldId id="367" r:id="rId5"/>
    <p:sldId id="369" r:id="rId6"/>
    <p:sldId id="345" r:id="rId7"/>
    <p:sldId id="358" r:id="rId8"/>
    <p:sldId id="359" r:id="rId9"/>
    <p:sldId id="375" r:id="rId10"/>
    <p:sldId id="373" r:id="rId11"/>
    <p:sldId id="335" r:id="rId12"/>
    <p:sldId id="361" r:id="rId13"/>
  </p:sldIdLst>
  <p:sldSz cx="9144000" cy="6858000" type="screen4x3"/>
  <p:notesSz cx="7315200" cy="9601200"/>
  <p:custDataLst>
    <p:tags r:id="rId16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5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  <a:srgbClr val="33CCFF"/>
    <a:srgbClr val="F52603"/>
    <a:srgbClr val="9966FF"/>
    <a:srgbClr val="0099FF"/>
    <a:srgbClr val="0066FF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5683" autoAdjust="0"/>
  </p:normalViewPr>
  <p:slideViewPr>
    <p:cSldViewPr>
      <p:cViewPr varScale="1">
        <p:scale>
          <a:sx n="82" d="100"/>
          <a:sy n="82" d="100"/>
        </p:scale>
        <p:origin x="1674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2742" y="84"/>
      </p:cViewPr>
      <p:guideLst>
        <p:guide orient="horz" pos="3025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ovich, Cynthia" userId="a291d925-e754-4782-9a5c-5b766e7a732e" providerId="ADAL" clId="{79A9B049-0DF6-4A3C-AC46-5658D8461D9A}"/>
    <pc:docChg chg="custSel modSld">
      <pc:chgData name="Chovich, Cynthia" userId="a291d925-e754-4782-9a5c-5b766e7a732e" providerId="ADAL" clId="{79A9B049-0DF6-4A3C-AC46-5658D8461D9A}" dt="2025-08-22T20:14:22.668" v="429" actId="20577"/>
      <pc:docMkLst>
        <pc:docMk/>
      </pc:docMkLst>
      <pc:sldChg chg="modSp mod">
        <pc:chgData name="Chovich, Cynthia" userId="a291d925-e754-4782-9a5c-5b766e7a732e" providerId="ADAL" clId="{79A9B049-0DF6-4A3C-AC46-5658D8461D9A}" dt="2025-08-22T19:34:54.840" v="247" actId="20577"/>
        <pc:sldMkLst>
          <pc:docMk/>
          <pc:sldMk cId="0" sldId="345"/>
        </pc:sldMkLst>
        <pc:spChg chg="mod">
          <ac:chgData name="Chovich, Cynthia" userId="a291d925-e754-4782-9a5c-5b766e7a732e" providerId="ADAL" clId="{79A9B049-0DF6-4A3C-AC46-5658D8461D9A}" dt="2025-08-22T19:34:54.840" v="247" actId="20577"/>
          <ac:spMkLst>
            <pc:docMk/>
            <pc:sldMk cId="0" sldId="345"/>
            <ac:spMk id="3" creationId="{00000000-0000-0000-0000-000000000000}"/>
          </ac:spMkLst>
        </pc:spChg>
      </pc:sldChg>
      <pc:sldChg chg="modSp mod">
        <pc:chgData name="Chovich, Cynthia" userId="a291d925-e754-4782-9a5c-5b766e7a732e" providerId="ADAL" clId="{79A9B049-0DF6-4A3C-AC46-5658D8461D9A}" dt="2025-08-22T20:14:22.668" v="429" actId="20577"/>
        <pc:sldMkLst>
          <pc:docMk/>
          <pc:sldMk cId="0" sldId="358"/>
        </pc:sldMkLst>
        <pc:spChg chg="mod">
          <ac:chgData name="Chovich, Cynthia" userId="a291d925-e754-4782-9a5c-5b766e7a732e" providerId="ADAL" clId="{79A9B049-0DF6-4A3C-AC46-5658D8461D9A}" dt="2025-08-22T20:14:22.668" v="429" actId="20577"/>
          <ac:spMkLst>
            <pc:docMk/>
            <pc:sldMk cId="0" sldId="358"/>
            <ac:spMk id="2" creationId="{00000000-0000-0000-0000-000000000000}"/>
          </ac:spMkLst>
        </pc:spChg>
        <pc:spChg chg="mod">
          <ac:chgData name="Chovich, Cynthia" userId="a291d925-e754-4782-9a5c-5b766e7a732e" providerId="ADAL" clId="{79A9B049-0DF6-4A3C-AC46-5658D8461D9A}" dt="2025-08-22T19:35:38.535" v="307" actId="20577"/>
          <ac:spMkLst>
            <pc:docMk/>
            <pc:sldMk cId="0" sldId="358"/>
            <ac:spMk id="3" creationId="{00000000-0000-0000-0000-000000000000}"/>
          </ac:spMkLst>
        </pc:spChg>
      </pc:sldChg>
      <pc:sldChg chg="modSp mod">
        <pc:chgData name="Chovich, Cynthia" userId="a291d925-e754-4782-9a5c-5b766e7a732e" providerId="ADAL" clId="{79A9B049-0DF6-4A3C-AC46-5658D8461D9A}" dt="2025-08-22T19:36:05.761" v="328" actId="20577"/>
        <pc:sldMkLst>
          <pc:docMk/>
          <pc:sldMk cId="0" sldId="359"/>
        </pc:sldMkLst>
        <pc:spChg chg="mod">
          <ac:chgData name="Chovich, Cynthia" userId="a291d925-e754-4782-9a5c-5b766e7a732e" providerId="ADAL" clId="{79A9B049-0DF6-4A3C-AC46-5658D8461D9A}" dt="2025-08-22T19:36:05.761" v="328" actId="20577"/>
          <ac:spMkLst>
            <pc:docMk/>
            <pc:sldMk cId="0" sldId="359"/>
            <ac:spMk id="237571" creationId="{00000000-0000-0000-0000-000000000000}"/>
          </ac:spMkLst>
        </pc:spChg>
      </pc:sldChg>
      <pc:sldChg chg="modSp mod">
        <pc:chgData name="Chovich, Cynthia" userId="a291d925-e754-4782-9a5c-5b766e7a732e" providerId="ADAL" clId="{79A9B049-0DF6-4A3C-AC46-5658D8461D9A}" dt="2025-08-22T19:31:31.706" v="51" actId="20577"/>
        <pc:sldMkLst>
          <pc:docMk/>
          <pc:sldMk cId="1085228514" sldId="363"/>
        </pc:sldMkLst>
        <pc:spChg chg="mod">
          <ac:chgData name="Chovich, Cynthia" userId="a291d925-e754-4782-9a5c-5b766e7a732e" providerId="ADAL" clId="{79A9B049-0DF6-4A3C-AC46-5658D8461D9A}" dt="2025-08-22T19:31:31.706" v="51" actId="20577"/>
          <ac:spMkLst>
            <pc:docMk/>
            <pc:sldMk cId="1085228514" sldId="363"/>
            <ac:spMk id="3074" creationId="{00000000-0000-0000-0000-000000000000}"/>
          </ac:spMkLst>
        </pc:spChg>
      </pc:sldChg>
      <pc:sldChg chg="modSp mod">
        <pc:chgData name="Chovich, Cynthia" userId="a291d925-e754-4782-9a5c-5b766e7a732e" providerId="ADAL" clId="{79A9B049-0DF6-4A3C-AC46-5658D8461D9A}" dt="2025-08-22T19:32:04.388" v="115" actId="20577"/>
        <pc:sldMkLst>
          <pc:docMk/>
          <pc:sldMk cId="83790091" sldId="366"/>
        </pc:sldMkLst>
        <pc:spChg chg="mod">
          <ac:chgData name="Chovich, Cynthia" userId="a291d925-e754-4782-9a5c-5b766e7a732e" providerId="ADAL" clId="{79A9B049-0DF6-4A3C-AC46-5658D8461D9A}" dt="2025-08-22T19:31:40.170" v="58" actId="20577"/>
          <ac:spMkLst>
            <pc:docMk/>
            <pc:sldMk cId="83790091" sldId="366"/>
            <ac:spMk id="6" creationId="{00000000-0000-0000-0000-000000000000}"/>
          </ac:spMkLst>
        </pc:spChg>
        <pc:spChg chg="mod">
          <ac:chgData name="Chovich, Cynthia" userId="a291d925-e754-4782-9a5c-5b766e7a732e" providerId="ADAL" clId="{79A9B049-0DF6-4A3C-AC46-5658D8461D9A}" dt="2025-08-22T19:31:53.140" v="91" actId="20577"/>
          <ac:spMkLst>
            <pc:docMk/>
            <pc:sldMk cId="83790091" sldId="366"/>
            <ac:spMk id="7" creationId="{00000000-0000-0000-0000-000000000000}"/>
          </ac:spMkLst>
        </pc:spChg>
        <pc:spChg chg="mod">
          <ac:chgData name="Chovich, Cynthia" userId="a291d925-e754-4782-9a5c-5b766e7a732e" providerId="ADAL" clId="{79A9B049-0DF6-4A3C-AC46-5658D8461D9A}" dt="2025-08-22T19:32:04.388" v="115" actId="20577"/>
          <ac:spMkLst>
            <pc:docMk/>
            <pc:sldMk cId="83790091" sldId="366"/>
            <ac:spMk id="8" creationId="{00000000-0000-0000-0000-000000000000}"/>
          </ac:spMkLst>
        </pc:spChg>
      </pc:sldChg>
      <pc:sldChg chg="modSp mod">
        <pc:chgData name="Chovich, Cynthia" userId="a291d925-e754-4782-9a5c-5b766e7a732e" providerId="ADAL" clId="{79A9B049-0DF6-4A3C-AC46-5658D8461D9A}" dt="2025-08-22T19:33:48.679" v="172" actId="20577"/>
        <pc:sldMkLst>
          <pc:docMk/>
          <pc:sldMk cId="675821804" sldId="370"/>
        </pc:sldMkLst>
        <pc:spChg chg="mod">
          <ac:chgData name="Chovich, Cynthia" userId="a291d925-e754-4782-9a5c-5b766e7a732e" providerId="ADAL" clId="{79A9B049-0DF6-4A3C-AC46-5658D8461D9A}" dt="2025-08-22T19:33:48.679" v="172" actId="20577"/>
          <ac:spMkLst>
            <pc:docMk/>
            <pc:sldMk cId="675821804" sldId="370"/>
            <ac:spMk id="3" creationId="{00000000-0000-0000-0000-000000000000}"/>
          </ac:spMkLst>
        </pc:spChg>
      </pc:sldChg>
      <pc:sldChg chg="modSp mod">
        <pc:chgData name="Chovich, Cynthia" userId="a291d925-e754-4782-9a5c-5b766e7a732e" providerId="ADAL" clId="{79A9B049-0DF6-4A3C-AC46-5658D8461D9A}" dt="2025-08-22T19:37:06.206" v="392" actId="20577"/>
        <pc:sldMkLst>
          <pc:docMk/>
          <pc:sldMk cId="2266494965" sldId="373"/>
        </pc:sldMkLst>
        <pc:spChg chg="mod">
          <ac:chgData name="Chovich, Cynthia" userId="a291d925-e754-4782-9a5c-5b766e7a732e" providerId="ADAL" clId="{79A9B049-0DF6-4A3C-AC46-5658D8461D9A}" dt="2025-08-22T19:37:06.206" v="392" actId="20577"/>
          <ac:spMkLst>
            <pc:docMk/>
            <pc:sldMk cId="2266494965" sldId="373"/>
            <ac:spMk id="3" creationId="{00000000-0000-0000-0000-000000000000}"/>
          </ac:spMkLst>
        </pc:spChg>
      </pc:sldChg>
      <pc:sldChg chg="modSp mod">
        <pc:chgData name="Chovich, Cynthia" userId="a291d925-e754-4782-9a5c-5b766e7a732e" providerId="ADAL" clId="{79A9B049-0DF6-4A3C-AC46-5658D8461D9A}" dt="2025-08-22T20:14:10.590" v="420" actId="20577"/>
        <pc:sldMkLst>
          <pc:docMk/>
          <pc:sldMk cId="1602831431" sldId="375"/>
        </pc:sldMkLst>
        <pc:spChg chg="mod">
          <ac:chgData name="Chovich, Cynthia" userId="a291d925-e754-4782-9a5c-5b766e7a732e" providerId="ADAL" clId="{79A9B049-0DF6-4A3C-AC46-5658D8461D9A}" dt="2025-08-22T20:14:10.590" v="420" actId="20577"/>
          <ac:spMkLst>
            <pc:docMk/>
            <pc:sldMk cId="1602831431" sldId="375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79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41" tIns="47320" rIns="94641" bIns="47320" numCol="1" anchor="t" anchorCtr="0" compatLnSpc="1">
            <a:prstTxWarp prst="textNoShape">
              <a:avLst/>
            </a:prstTxWarp>
          </a:bodyPr>
          <a:lstStyle>
            <a:lvl1pPr defTabSz="946444" eaLnBrk="1" hangingPunct="1">
              <a:defRPr sz="1200" smtClean="0"/>
            </a:lvl1pPr>
          </a:lstStyle>
          <a:p>
            <a:pPr>
              <a:defRPr/>
            </a:pPr>
            <a:r>
              <a:rPr lang="en-US"/>
              <a:t>EC/EC SpEd Pre-Intern &amp; Mentor Teacher Orientation</a:t>
            </a:r>
            <a:endParaRPr lang="en-US" dirty="0"/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587" y="0"/>
            <a:ext cx="3169920" cy="479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41" tIns="47320" rIns="94641" bIns="47320" numCol="1" anchor="t" anchorCtr="0" compatLnSpc="1">
            <a:prstTxWarp prst="textNoShape">
              <a:avLst/>
            </a:prstTxWarp>
          </a:bodyPr>
          <a:lstStyle>
            <a:lvl1pPr algn="r" defTabSz="946444" eaLnBrk="1" hangingPunct="1">
              <a:defRPr sz="1200" smtClean="0"/>
            </a:lvl1pPr>
          </a:lstStyle>
          <a:p>
            <a:pPr>
              <a:defRPr/>
            </a:pPr>
            <a:r>
              <a:rPr lang="en-US"/>
              <a:t>August 2022</a:t>
            </a:r>
            <a:endParaRPr lang="en-US" dirty="0"/>
          </a:p>
        </p:txBody>
      </p:sp>
      <p:sp>
        <p:nvSpPr>
          <p:cNvPr id="1167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9726"/>
            <a:ext cx="3169920" cy="479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41" tIns="47320" rIns="94641" bIns="47320" numCol="1" anchor="b" anchorCtr="0" compatLnSpc="1">
            <a:prstTxWarp prst="textNoShape">
              <a:avLst/>
            </a:prstTxWarp>
          </a:bodyPr>
          <a:lstStyle>
            <a:lvl1pPr defTabSz="946444" eaLnBrk="1" hangingPunct="1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67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587" y="9119726"/>
            <a:ext cx="3169920" cy="479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41" tIns="47320" rIns="94641" bIns="47320" numCol="1" anchor="b" anchorCtr="0" compatLnSpc="1">
            <a:prstTxWarp prst="textNoShape">
              <a:avLst/>
            </a:prstTxWarp>
          </a:bodyPr>
          <a:lstStyle>
            <a:lvl1pPr algn="r" defTabSz="946444" eaLnBrk="1" hangingPunct="1">
              <a:defRPr sz="1200" smtClean="0"/>
            </a:lvl1pPr>
          </a:lstStyle>
          <a:p>
            <a:pPr>
              <a:defRPr/>
            </a:pPr>
            <a:fld id="{AA79D0B7-B8F8-4435-A2EA-227D2A54654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603989"/>
      </p:ext>
    </p:extLst>
  </p:cSld>
  <p:clrMap bg1="lt1" tx1="dk1" bg2="lt2" tx2="dk2" accent1="accent1" accent2="accent2" accent3="accent3" accent4="accent4" accent5="accent5" accent6="accent6" hlink="hlink" folHlink="folHlink"/>
  <p:hf sldNum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79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41" tIns="47320" rIns="94641" bIns="47320" numCol="1" anchor="t" anchorCtr="0" compatLnSpc="1">
            <a:prstTxWarp prst="textNoShape">
              <a:avLst/>
            </a:prstTxWarp>
          </a:bodyPr>
          <a:lstStyle>
            <a:lvl1pPr defTabSz="946444" eaLnBrk="1" hangingPunct="1">
              <a:defRPr sz="1200" smtClean="0"/>
            </a:lvl1pPr>
          </a:lstStyle>
          <a:p>
            <a:pPr>
              <a:defRPr/>
            </a:pPr>
            <a:r>
              <a:rPr lang="en-US"/>
              <a:t>EC/EC SpEd Pre-Intern &amp; Mentor Teacher Orientation</a:t>
            </a:r>
            <a:endParaRPr lang="en-US" dirty="0"/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0"/>
            <a:ext cx="3169920" cy="479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41" tIns="47320" rIns="94641" bIns="47320" numCol="1" anchor="t" anchorCtr="0" compatLnSpc="1">
            <a:prstTxWarp prst="textNoShape">
              <a:avLst/>
            </a:prstTxWarp>
          </a:bodyPr>
          <a:lstStyle>
            <a:lvl1pPr algn="r" defTabSz="946444" eaLnBrk="1" hangingPunct="1">
              <a:defRPr sz="1200" smtClean="0"/>
            </a:lvl1pPr>
          </a:lstStyle>
          <a:p>
            <a:pPr>
              <a:defRPr/>
            </a:pPr>
            <a:r>
              <a:rPr lang="en-US"/>
              <a:t>August 2022</a:t>
            </a:r>
            <a:endParaRPr lang="en-US" dirty="0"/>
          </a:p>
        </p:txBody>
      </p:sp>
      <p:sp>
        <p:nvSpPr>
          <p:cNvPr id="48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2188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57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0702"/>
            <a:ext cx="5852160" cy="4319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41" tIns="47320" rIns="94641" bIns="473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57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726"/>
            <a:ext cx="3169920" cy="479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41" tIns="47320" rIns="94641" bIns="47320" numCol="1" anchor="b" anchorCtr="0" compatLnSpc="1">
            <a:prstTxWarp prst="textNoShape">
              <a:avLst/>
            </a:prstTxWarp>
          </a:bodyPr>
          <a:lstStyle>
            <a:lvl1pPr defTabSz="946444" eaLnBrk="1" hangingPunct="1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57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726"/>
            <a:ext cx="3169920" cy="479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41" tIns="47320" rIns="94641" bIns="47320" numCol="1" anchor="b" anchorCtr="0" compatLnSpc="1">
            <a:prstTxWarp prst="textNoShape">
              <a:avLst/>
            </a:prstTxWarp>
          </a:bodyPr>
          <a:lstStyle>
            <a:lvl1pPr algn="r" defTabSz="946444" eaLnBrk="1" hangingPunct="1">
              <a:defRPr sz="1200" smtClean="0"/>
            </a:lvl1pPr>
          </a:lstStyle>
          <a:p>
            <a:pPr>
              <a:defRPr/>
            </a:pPr>
            <a:fld id="{825A848C-F930-4455-B260-C040B7DDEA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9825871"/>
      </p:ext>
    </p:extLst>
  </p:cSld>
  <p:clrMap bg1="lt1" tx1="dk1" bg2="lt2" tx2="dk2" accent1="accent1" accent2="accent2" accent3="accent3" accent4="accent4" accent5="accent5" accent6="accent6" hlink="hlink" folHlink="folHlink"/>
  <p:hf sldNum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2" name="Header Placeholder 1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EC/EC SpEd Pre-Intern &amp; Mentor Teacher Orientation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2022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45236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EC/EC SpEd Pre-Intern &amp; Mentor Teacher Orientation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2022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9457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EC/EC SpEd Pre-Intern &amp; Mentor Teacher Orientation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2022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41999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EC/EC SpEd Pre-Intern &amp; Mentor Teacher Orientation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2022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52450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EC/EC SpEd Pre-Intern &amp; Mentor Teacher Orientation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2022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3202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EC/EC SpEd Pre-Intern &amp; Mentor Teacher Orientation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2022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55552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EC/EC SpEd Pre-Intern &amp; Mentor Teacher Orientation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2022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09344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EC/EC SpEd Pre-Intern &amp; Mentor Teacher Orientation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2022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6073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EC/EC SpEd Pre-Intern &amp; Mentor Teacher Orientation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2022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485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2" name="Header Placeholder 1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EC/EC SpEd Pre-Intern &amp; Mentor Teacher Orientation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2022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26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 userDrawn="1"/>
        </p:nvSpPr>
        <p:spPr bwMode="auto">
          <a:xfrm>
            <a:off x="228600" y="381000"/>
            <a:ext cx="510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Garamond" pitchFamily="18" charset="0"/>
            </a:endParaRPr>
          </a:p>
        </p:txBody>
      </p:sp>
      <p:sp>
        <p:nvSpPr>
          <p:cNvPr id="1914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295400"/>
            <a:ext cx="8229600" cy="1143000"/>
          </a:xfrm>
        </p:spPr>
        <p:txBody>
          <a:bodyPr/>
          <a:lstStyle>
            <a:lvl1pPr algn="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914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0" y="2819400"/>
            <a:ext cx="4191000" cy="12954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04800" y="64008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August 30, 2017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505200" y="64008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934200" y="64008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4B21BA6-CA2C-43A3-B1FE-444E6B27B41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30, 2017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C52AA7-9555-4288-AFE1-1F29FFC9BF1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0400" y="304800"/>
            <a:ext cx="175260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52600" y="304800"/>
            <a:ext cx="510540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30, 2017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E9FDF7-9A41-4E27-A76C-93E194B8F0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304800"/>
            <a:ext cx="7010400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752600" y="1524000"/>
            <a:ext cx="3429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5334000" y="1524000"/>
            <a:ext cx="3429000" cy="45720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30, 2017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C69D0D-06EA-4963-93B6-9571AFECC03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30, 2017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02E5-F2A2-44D1-B4D9-FCF0F25F6B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30, 2017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E901D9-EE57-442A-AEBC-A6684E9604C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52600" y="1524000"/>
            <a:ext cx="3429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0" y="1524000"/>
            <a:ext cx="3429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30, 2017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DD7381-D949-4AB7-BF6A-5F36AE5E071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30, 2017</a:t>
            </a: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9B66C-6DA0-40E9-9859-F5C7A34E645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30, 2017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076EDA-79CF-4ECD-8476-FE6AAB4BEF8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30, 2017</a:t>
            </a: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422303-F100-490B-89BD-8FD4A6907ED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30, 2017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05E414-CB5D-465D-B347-45490FFFB86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30, 2017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AE58B8-48DD-49E2-8FE2-C9A07119541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52600" y="304800"/>
            <a:ext cx="7010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52600" y="1524000"/>
            <a:ext cx="7010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04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905000" y="64008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r>
              <a:rPr lang="en-US"/>
              <a:t>August 30, 2017</a:t>
            </a:r>
            <a:endParaRPr lang="en-US" dirty="0"/>
          </a:p>
        </p:txBody>
      </p:sp>
      <p:sp>
        <p:nvSpPr>
          <p:cNvPr id="1904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16413" y="6400800"/>
            <a:ext cx="20843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904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91400" y="64008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ECAEA019-0BA2-4E8C-8DF1-BCFADBF2B61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90471" name="Text Box 7"/>
          <p:cNvSpPr txBox="1">
            <a:spLocks noChangeArrowheads="1"/>
          </p:cNvSpPr>
          <p:nvPr userDrawn="1"/>
        </p:nvSpPr>
        <p:spPr bwMode="auto">
          <a:xfrm>
            <a:off x="4191000" y="3048000"/>
            <a:ext cx="449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Garamond" pitchFamily="18" charset="0"/>
            </a:endParaRPr>
          </a:p>
        </p:txBody>
      </p:sp>
      <p:pic>
        <p:nvPicPr>
          <p:cNvPr id="1032" name="Picture 8" descr="Do-More-Logo-Black-AI9-SOE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86600" y="5867400"/>
            <a:ext cx="1800225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nbardo@coloradomesa.edu" TargetMode="External"/><Relationship Id="rId2" Type="http://schemas.openxmlformats.org/officeDocument/2006/relationships/hyperlink" Target="mailto:agillies@coloradomesa.edu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mkieniet@coloradomesa.edu" TargetMode="External"/><Relationship Id="rId4" Type="http://schemas.openxmlformats.org/officeDocument/2006/relationships/hyperlink" Target="mailto:achandler@coloradomesa.edu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loradomesa.edu/teachered" TargetMode="External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hyperlink" Target="https://www.facebook.com/pages/Colorado-Mesa-University-Center-for-Teacher-Education/118936204936644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1676400"/>
            <a:ext cx="7543800" cy="4648200"/>
          </a:xfrm>
        </p:spPr>
        <p:txBody>
          <a:bodyPr/>
          <a:lstStyle/>
          <a:p>
            <a:pPr algn="ctr" eaLnBrk="1" hangingPunct="1"/>
            <a:br>
              <a:rPr lang="en-US" sz="3200" b="0" dirty="0"/>
            </a:br>
            <a:br>
              <a:rPr lang="en-US" sz="3200" b="0" dirty="0"/>
            </a:br>
            <a:r>
              <a:rPr lang="en-US" sz="3200" b="0" dirty="0"/>
              <a:t> Center for Teacher Education </a:t>
            </a:r>
            <a:br>
              <a:rPr lang="en-US" sz="3200" b="0" dirty="0"/>
            </a:br>
            <a:br>
              <a:rPr lang="en-US" sz="3200" b="0" dirty="0"/>
            </a:br>
            <a:r>
              <a:rPr lang="en-US" sz="2800" b="0" dirty="0">
                <a:solidFill>
                  <a:srgbClr val="006600"/>
                </a:solidFill>
              </a:rPr>
              <a:t>Initial Teacher Licensure (ITL)</a:t>
            </a:r>
            <a:br>
              <a:rPr lang="en-US" sz="2800" dirty="0">
                <a:solidFill>
                  <a:srgbClr val="006600"/>
                </a:solidFill>
              </a:rPr>
            </a:br>
            <a:r>
              <a:rPr lang="en-US" sz="3200" dirty="0">
                <a:solidFill>
                  <a:srgbClr val="006600"/>
                </a:solidFill>
              </a:rPr>
              <a:t>Pre-Internship</a:t>
            </a:r>
            <a:br>
              <a:rPr lang="en-US" sz="3200" dirty="0"/>
            </a:br>
            <a:r>
              <a:rPr lang="en-US" sz="3200" dirty="0">
                <a:solidFill>
                  <a:srgbClr val="006600"/>
                </a:solidFill>
              </a:rPr>
              <a:t>Teacher Candidate and</a:t>
            </a:r>
            <a:br>
              <a:rPr lang="en-US" sz="3200" dirty="0">
                <a:solidFill>
                  <a:srgbClr val="006600"/>
                </a:solidFill>
              </a:rPr>
            </a:br>
            <a:r>
              <a:rPr lang="en-US" sz="3200" dirty="0">
                <a:solidFill>
                  <a:srgbClr val="006600"/>
                </a:solidFill>
              </a:rPr>
              <a:t>Mentor Teacher Orientation</a:t>
            </a:r>
            <a:br>
              <a:rPr lang="en-US" sz="2400" b="0" dirty="0">
                <a:solidFill>
                  <a:srgbClr val="006600"/>
                </a:solidFill>
              </a:rPr>
            </a:br>
            <a:br>
              <a:rPr lang="en-US" sz="2400" b="0" dirty="0"/>
            </a:br>
            <a:r>
              <a:rPr lang="en-US" sz="2400" b="0" dirty="0"/>
              <a:t>August, 2025</a:t>
            </a:r>
            <a:br>
              <a:rPr lang="en-US" sz="2400" b="0" dirty="0"/>
            </a:br>
            <a:br>
              <a:rPr lang="en-US" sz="2400" b="0" dirty="0"/>
            </a:br>
            <a:br>
              <a:rPr lang="en-US" sz="2400" b="0" dirty="0"/>
            </a:br>
            <a:br>
              <a:rPr lang="en-US" sz="3200" b="0" dirty="0"/>
            </a:br>
            <a:endParaRPr lang="en-US" sz="3200" b="0" dirty="0"/>
          </a:p>
        </p:txBody>
      </p:sp>
      <p:pic>
        <p:nvPicPr>
          <p:cNvPr id="3" name="Picture 2" descr="CMU_v signature_RGB.jp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667000" y="304800"/>
            <a:ext cx="4724400" cy="1524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085228514"/>
      </p:ext>
    </p:extLst>
  </p:cSld>
  <p:clrMapOvr>
    <a:masterClrMapping/>
  </p:clrMapOvr>
  <p:transition>
    <p:blinds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2423" y="-76200"/>
            <a:ext cx="7010400" cy="838200"/>
          </a:xfrm>
        </p:spPr>
        <p:txBody>
          <a:bodyPr/>
          <a:lstStyle/>
          <a:p>
            <a:r>
              <a:rPr lang="en-US" sz="3600" dirty="0"/>
              <a:t>Contact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02423" y="762000"/>
            <a:ext cx="7010400" cy="5486400"/>
          </a:xfrm>
        </p:spPr>
        <p:txBody>
          <a:bodyPr/>
          <a:lstStyle/>
          <a:p>
            <a:pPr marL="0" indent="0">
              <a:lnSpc>
                <a:spcPct val="80000"/>
              </a:lnSpc>
              <a:buNone/>
            </a:pPr>
            <a:r>
              <a:rPr lang="en-US" sz="1600" b="1" kern="0" dirty="0">
                <a:solidFill>
                  <a:srgbClr val="CC00CC"/>
                </a:solidFill>
              </a:rPr>
              <a:t>Center for Teacher Education:</a:t>
            </a:r>
            <a:endParaRPr lang="en-US" sz="1600" b="1" dirty="0"/>
          </a:p>
          <a:p>
            <a:pPr marL="285750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1600" b="1" dirty="0"/>
              <a:t>Dr. Cynthia Chovich,  ITL</a:t>
            </a:r>
            <a:r>
              <a:rPr lang="en-US" sz="1600" dirty="0"/>
              <a:t> Program Coordinator</a:t>
            </a:r>
            <a:br>
              <a:rPr lang="en-US" sz="1600" dirty="0"/>
            </a:br>
            <a:r>
              <a:rPr lang="en-US" sz="1600" dirty="0"/>
              <a:t>248-1462  cchovich</a:t>
            </a:r>
            <a:r>
              <a:rPr lang="en-US" sz="1600" dirty="0">
                <a:hlinkClick r:id="rId2"/>
              </a:rPr>
              <a:t>@coloradomesa.edu</a:t>
            </a:r>
            <a:r>
              <a:rPr lang="en-US" sz="1600" dirty="0"/>
              <a:t> </a:t>
            </a:r>
          </a:p>
          <a:p>
            <a:pPr marL="285750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de-DE" sz="1600" b="1" dirty="0"/>
              <a:t>Dr. Nick Bardo, </a:t>
            </a:r>
            <a:r>
              <a:rPr lang="en-US" sz="1600" kern="0" dirty="0"/>
              <a:t>Department Head for Center for Teacher Education</a:t>
            </a:r>
            <a:br>
              <a:rPr lang="en-US" sz="1600" kern="0" dirty="0"/>
            </a:br>
            <a:r>
              <a:rPr lang="de-DE" sz="1600" dirty="0"/>
              <a:t>248-1953 </a:t>
            </a:r>
            <a:r>
              <a:rPr lang="de-DE" sz="1600" dirty="0">
                <a:hlinkClick r:id="rId3"/>
              </a:rPr>
              <a:t>nbardo@coloradomesa.edu</a:t>
            </a:r>
            <a:endParaRPr lang="de-DE" sz="1600" dirty="0"/>
          </a:p>
          <a:p>
            <a:pPr marL="285750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0" indent="0">
              <a:buNone/>
            </a:pPr>
            <a:endParaRPr lang="en-US" sz="1800" u="sng" dirty="0">
              <a:solidFill>
                <a:srgbClr val="0563C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endParaRPr lang="en-US" sz="1600" b="1" dirty="0">
              <a:solidFill>
                <a:srgbClr val="CC00CC"/>
              </a:solidFill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en-US" sz="1600" b="1" dirty="0">
                <a:solidFill>
                  <a:srgbClr val="CC00CC"/>
                </a:solidFill>
              </a:rPr>
              <a:t>Program Support Personnel:</a:t>
            </a:r>
          </a:p>
          <a:p>
            <a:pPr marL="285750" indent="-285750">
              <a:lnSpc>
                <a:spcPct val="90000"/>
              </a:lnSpc>
              <a:spcAft>
                <a:spcPts val="34"/>
              </a:spcAft>
              <a:buFont typeface="Arial" panose="020B0604020202020204" pitchFamily="34" charset="0"/>
              <a:buChar char="•"/>
            </a:pPr>
            <a:r>
              <a:rPr lang="en-US" sz="1600" b="1" dirty="0"/>
              <a:t>Patty Kempken</a:t>
            </a:r>
            <a:r>
              <a:rPr lang="en-US" sz="1600" dirty="0"/>
              <a:t>, Program Support Coordinator </a:t>
            </a:r>
            <a:r>
              <a:rPr lang="en-US" sz="1100" i="1" dirty="0"/>
              <a:t>(Support in field placement, student teaching progress monitoring and communication) </a:t>
            </a:r>
            <a:br>
              <a:rPr lang="en-US" sz="1100" i="1" dirty="0"/>
            </a:br>
            <a:r>
              <a:rPr lang="en-US" sz="1100" i="1" dirty="0"/>
              <a:t> </a:t>
            </a:r>
            <a:r>
              <a:rPr lang="en-US" sz="1400" dirty="0"/>
              <a:t>248-1732  </a:t>
            </a:r>
            <a:r>
              <a:rPr lang="en-US" sz="1400" u="sng" dirty="0">
                <a:solidFill>
                  <a:schemeClr val="accent1">
                    <a:lumMod val="50000"/>
                  </a:schemeClr>
                </a:solidFill>
              </a:rPr>
              <a:t>pkempken</a:t>
            </a:r>
            <a:r>
              <a:rPr lang="en-US" sz="1400" dirty="0">
                <a:hlinkClick r:id="rId4"/>
              </a:rPr>
              <a:t>@coloradomesa.edu</a:t>
            </a:r>
            <a:r>
              <a:rPr lang="en-US" sz="1400" dirty="0"/>
              <a:t> </a:t>
            </a: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600" b="1" dirty="0"/>
              <a:t>Mary Kienietz</a:t>
            </a:r>
            <a:r>
              <a:rPr lang="en-US" sz="1600" dirty="0"/>
              <a:t>, Administrative Support </a:t>
            </a:r>
            <a:r>
              <a:rPr lang="en-US" sz="1100" i="1" dirty="0"/>
              <a:t>(Specializes in undergraduate program admission, mentor, supervisor and other contracts, stipend, CEU, and licensure authorization) </a:t>
            </a:r>
            <a:br>
              <a:rPr lang="en-US" sz="1100" i="1" dirty="0"/>
            </a:br>
            <a:r>
              <a:rPr lang="en-US" sz="1400" i="1" dirty="0"/>
              <a:t>2</a:t>
            </a:r>
            <a:r>
              <a:rPr lang="en-US" sz="1400" dirty="0"/>
              <a:t>48-1786  </a:t>
            </a:r>
            <a:r>
              <a:rPr lang="en-US" sz="1400" dirty="0">
                <a:hlinkClick r:id="rId5"/>
              </a:rPr>
              <a:t>mkieniet@coloradomesa.edu</a:t>
            </a:r>
            <a:r>
              <a:rPr lang="en-US" sz="1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664949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0" y="609600"/>
            <a:ext cx="7010400" cy="1143000"/>
          </a:xfrm>
        </p:spPr>
        <p:txBody>
          <a:bodyPr/>
          <a:lstStyle/>
          <a:p>
            <a:pPr algn="l" eaLnBrk="1" hangingPunct="1"/>
            <a:r>
              <a:rPr lang="en-US" sz="3600" dirty="0"/>
              <a:t>Thank you!</a:t>
            </a:r>
          </a:p>
        </p:txBody>
      </p:sp>
      <p:sp>
        <p:nvSpPr>
          <p:cNvPr id="277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1828800"/>
            <a:ext cx="7086600" cy="4038600"/>
          </a:xfrm>
        </p:spPr>
        <p:txBody>
          <a:bodyPr/>
          <a:lstStyle/>
          <a:p>
            <a:pPr algn="l">
              <a:lnSpc>
                <a:spcPct val="150000"/>
              </a:lnSpc>
            </a:pPr>
            <a:r>
              <a:rPr lang="en-US" sz="2400" dirty="0"/>
              <a:t>Thank you all for being here!  Mentor Teachers and University Supervisors-your support, guidance, and encouragement are integral to the success of our Candidates!  Candidates-you are going to have such a successful semester, go get ‘</a:t>
            </a:r>
            <a:r>
              <a:rPr lang="en-US" sz="2400" dirty="0" err="1"/>
              <a:t>em</a:t>
            </a:r>
            <a:r>
              <a:rPr lang="en-US" sz="2400" dirty="0"/>
              <a:t>!  This is going to be an AWESOME </a:t>
            </a:r>
            <a:r>
              <a:rPr lang="en-US" sz="2400"/>
              <a:t>learning experience!!!   </a:t>
            </a:r>
            <a:endParaRPr lang="en-US" sz="2400" dirty="0"/>
          </a:p>
          <a:p>
            <a:pPr>
              <a:lnSpc>
                <a:spcPct val="150000"/>
              </a:lnSpc>
            </a:pPr>
            <a:endParaRPr lang="en-US" sz="2400" dirty="0"/>
          </a:p>
          <a:p>
            <a:pPr algn="l"/>
            <a:endParaRPr lang="en-US" sz="18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800" dirty="0"/>
          </a:p>
        </p:txBody>
      </p:sp>
    </p:spTree>
    <p:custDataLst>
      <p:tags r:id="rId1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Follow 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219200"/>
            <a:ext cx="7239000" cy="5638800"/>
          </a:xfrm>
        </p:spPr>
        <p:txBody>
          <a:bodyPr/>
          <a:lstStyle/>
          <a:p>
            <a:r>
              <a:rPr lang="en-US" sz="2400" b="1" dirty="0"/>
              <a:t>Website</a:t>
            </a:r>
          </a:p>
          <a:p>
            <a:pPr lvl="1"/>
            <a:r>
              <a:rPr lang="en-US" sz="2400" i="1" dirty="0">
                <a:hlinkClick r:id="rId3"/>
              </a:rPr>
              <a:t>www.coloradomesa.edu/teachered</a:t>
            </a:r>
            <a:r>
              <a:rPr lang="en-US" sz="2400" i="1" dirty="0"/>
              <a:t> </a:t>
            </a:r>
          </a:p>
          <a:p>
            <a:pPr lvl="1"/>
            <a:r>
              <a:rPr lang="en-US" sz="2400" dirty="0"/>
              <a:t>All forms are located on the CTE website on the Student Resources page</a:t>
            </a:r>
          </a:p>
          <a:p>
            <a:pPr marL="457200" lvl="1" indent="0">
              <a:buNone/>
            </a:pPr>
            <a:endParaRPr lang="en-US" sz="2400" dirty="0"/>
          </a:p>
          <a:p>
            <a:r>
              <a:rPr lang="en-US" sz="2400" b="1" dirty="0"/>
              <a:t>Twitter</a:t>
            </a:r>
          </a:p>
          <a:p>
            <a:pPr lvl="1"/>
            <a:r>
              <a:rPr lang="en-US" sz="2400" i="1" dirty="0"/>
              <a:t>@</a:t>
            </a:r>
            <a:r>
              <a:rPr lang="en-US" sz="2400" i="1" dirty="0" err="1"/>
              <a:t>cmuctesec</a:t>
            </a:r>
            <a:endParaRPr lang="en-US" sz="2400" i="1" dirty="0"/>
          </a:p>
          <a:p>
            <a:pPr marL="457200" lvl="1" indent="0">
              <a:buNone/>
            </a:pPr>
            <a:endParaRPr lang="en-US" sz="2400" b="1" dirty="0"/>
          </a:p>
          <a:p>
            <a:r>
              <a:rPr lang="en-US" sz="2400" b="1" dirty="0"/>
              <a:t>Like us on Facebook</a:t>
            </a:r>
          </a:p>
          <a:p>
            <a:pPr lvl="1"/>
            <a:r>
              <a:rPr lang="en-US" sz="2400" i="1" dirty="0">
                <a:hlinkClick r:id="rId4"/>
              </a:rPr>
              <a:t>https://www.facebook.com/pages/Colorado-Mesa-University-Center-for-Teacher-Education/118936204936644</a:t>
            </a:r>
            <a:r>
              <a:rPr lang="en-US" sz="2400" i="1" dirty="0"/>
              <a:t> </a:t>
            </a:r>
          </a:p>
          <a:p>
            <a:pPr lvl="1"/>
            <a:endParaRPr lang="en-US" sz="2000" b="1" dirty="0"/>
          </a:p>
          <a:p>
            <a:pPr lvl="1"/>
            <a:endParaRPr lang="en-US" sz="2000" b="1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34" name="Picture 10" descr="Find Us on Facebook Badg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2100" y="4724400"/>
            <a:ext cx="1181100" cy="32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https://g.twimg.com/Twitter_logo_blue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1163" y="3336906"/>
            <a:ext cx="487302" cy="396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3" descr="CMU_v signature_RGB.jpg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684814" y="1066800"/>
            <a:ext cx="1676400" cy="610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329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Communication is Essential!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endParaRPr lang="en-US" sz="2400" dirty="0"/>
          </a:p>
          <a:p>
            <a:pPr>
              <a:spcAft>
                <a:spcPts val="600"/>
              </a:spcAft>
            </a:pPr>
            <a:endParaRPr lang="en-US" sz="2400" dirty="0"/>
          </a:p>
          <a:p>
            <a:pPr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>
              <a:buNone/>
            </a:pPr>
            <a:endParaRPr lang="en-US" sz="2400" dirty="0"/>
          </a:p>
        </p:txBody>
      </p:sp>
      <p:sp>
        <p:nvSpPr>
          <p:cNvPr id="4" name="Isosceles Triangle 3"/>
          <p:cNvSpPr/>
          <p:nvPr/>
        </p:nvSpPr>
        <p:spPr bwMode="auto">
          <a:xfrm>
            <a:off x="3276600" y="1591618"/>
            <a:ext cx="2819400" cy="1905000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57600" y="1204317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ITL CANDIDATE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753100" y="3564236"/>
            <a:ext cx="33909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CMU</a:t>
            </a:r>
          </a:p>
          <a:p>
            <a:pPr>
              <a:tabLst>
                <a:tab pos="228600" algn="l"/>
              </a:tabLst>
            </a:pPr>
            <a:r>
              <a:rPr lang="en-US" sz="1400" dirty="0"/>
              <a:t>	ITL Coordinator (Cynthia Chovich)</a:t>
            </a:r>
            <a:endParaRPr lang="en-US" sz="1200" dirty="0"/>
          </a:p>
          <a:p>
            <a:pPr>
              <a:tabLst>
                <a:tab pos="228600" algn="l"/>
              </a:tabLst>
            </a:pPr>
            <a:r>
              <a:rPr lang="en-US" sz="1400" dirty="0"/>
              <a:t>	University Supervisor</a:t>
            </a:r>
            <a:endParaRPr lang="en-US" sz="1200" dirty="0"/>
          </a:p>
          <a:p>
            <a:pPr>
              <a:tabLst>
                <a:tab pos="228600" algn="l"/>
              </a:tabLst>
            </a:pPr>
            <a:r>
              <a:rPr lang="en-US" sz="1400" dirty="0"/>
              <a:t>     Course Instructors</a:t>
            </a:r>
            <a:r>
              <a:rPr lang="en-US" sz="1200" dirty="0"/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165838" y="3546048"/>
            <a:ext cx="18288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ELEMENTARY/SECONDARY SCHOOL</a:t>
            </a:r>
          </a:p>
          <a:p>
            <a:pPr>
              <a:tabLst>
                <a:tab pos="228600" algn="l"/>
              </a:tabLst>
            </a:pPr>
            <a:r>
              <a:rPr lang="en-US" dirty="0"/>
              <a:t>   </a:t>
            </a:r>
            <a:r>
              <a:rPr lang="en-US" sz="1400" dirty="0"/>
              <a:t>Mentor Teacher</a:t>
            </a:r>
          </a:p>
          <a:p>
            <a:pPr>
              <a:tabLst>
                <a:tab pos="228600" algn="l"/>
              </a:tabLst>
            </a:pPr>
            <a:r>
              <a:rPr lang="en-US" sz="1400" dirty="0"/>
              <a:t>	Administrators</a:t>
            </a:r>
          </a:p>
          <a:p>
            <a:pPr>
              <a:tabLst>
                <a:tab pos="228600" algn="l"/>
              </a:tabLst>
            </a:pPr>
            <a:r>
              <a:rPr lang="en-US" sz="1400" dirty="0"/>
              <a:t>	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79DCFD-EF07-491A-9F26-372ED509E901}"/>
              </a:ext>
            </a:extLst>
          </p:cNvPr>
          <p:cNvSpPr txBox="1"/>
          <p:nvPr/>
        </p:nvSpPr>
        <p:spPr>
          <a:xfrm>
            <a:off x="1447800" y="5198764"/>
            <a:ext cx="6712287" cy="17235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Course assignments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endParaRPr lang="en-US" sz="16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Candidate responsible for forms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sz="16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Mentor Teacher: Please call or email if you have questions, concerns, or something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 does not feel right; let’s get your Candidate ready for effective teaching!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900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304800"/>
            <a:ext cx="7010400" cy="685800"/>
          </a:xfrm>
        </p:spPr>
        <p:txBody>
          <a:bodyPr/>
          <a:lstStyle/>
          <a:p>
            <a:r>
              <a:rPr lang="en-US" sz="3600" dirty="0"/>
              <a:t>Pre-Internship---Fall, 2025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838200"/>
            <a:ext cx="6934200" cy="5334000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20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000" dirty="0"/>
              <a:t>START and END with school district calendar – </a:t>
            </a:r>
            <a:r>
              <a:rPr lang="en-US" sz="2000" b="1" u="sng" dirty="0"/>
              <a:t>3 full days per week</a:t>
            </a:r>
            <a:r>
              <a:rPr lang="en-US" sz="2000" dirty="0"/>
              <a:t> (week of July 31-week of December 15)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1600" dirty="0"/>
              <a:t>Elementary:  M, T, W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1600" dirty="0"/>
              <a:t>Secondary:   M, W, R</a:t>
            </a:r>
          </a:p>
          <a:p>
            <a:pPr>
              <a:spcAft>
                <a:spcPts val="600"/>
              </a:spcAft>
            </a:pPr>
            <a:r>
              <a:rPr lang="en-US" sz="2000" dirty="0"/>
              <a:t>Balance between coursework, working with students, and assisting Mentor Teacher </a:t>
            </a:r>
          </a:p>
          <a:p>
            <a:pPr lvl="1"/>
            <a:r>
              <a:rPr lang="en-US" sz="1600" dirty="0"/>
              <a:t>Full-time course load</a:t>
            </a:r>
          </a:p>
          <a:p>
            <a:pPr marL="457200" lvl="1" indent="0">
              <a:buNone/>
            </a:pPr>
            <a:endParaRPr lang="en-US" sz="1600" dirty="0"/>
          </a:p>
          <a:p>
            <a:pPr>
              <a:spcAft>
                <a:spcPts val="600"/>
              </a:spcAft>
            </a:pPr>
            <a:r>
              <a:rPr lang="en-US" sz="1800" dirty="0"/>
              <a:t>Candidate spends time building relationships with Mentor Teacher and students, helping Mentor Teacher in any way possible, completing course assignments </a:t>
            </a:r>
            <a:endParaRPr lang="en-US" sz="2000" dirty="0"/>
          </a:p>
          <a:p>
            <a:pPr>
              <a:spcAft>
                <a:spcPts val="600"/>
              </a:spcAft>
            </a:pPr>
            <a:r>
              <a:rPr lang="en-US" sz="1800" dirty="0"/>
              <a:t>Learning the classroom routines, the logistics of the school, Mentor Teacher responsibilities, high-leverage and evidence-based practices, behavior management, assessments, curriculum, etc.</a:t>
            </a:r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758218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457200"/>
            <a:ext cx="7010400" cy="838200"/>
          </a:xfrm>
        </p:spPr>
        <p:txBody>
          <a:bodyPr/>
          <a:lstStyle/>
          <a:p>
            <a:r>
              <a:rPr lang="en-US" sz="3600" dirty="0"/>
              <a:t>Professionalism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371600"/>
            <a:ext cx="7010400" cy="5334000"/>
          </a:xfrm>
        </p:spPr>
        <p:txBody>
          <a:bodyPr/>
          <a:lstStyle/>
          <a:p>
            <a:r>
              <a:rPr lang="en-US" sz="2000" dirty="0"/>
              <a:t>Professional, positive dispositions are expected </a:t>
            </a:r>
          </a:p>
          <a:p>
            <a:r>
              <a:rPr lang="en-US" sz="2000" dirty="0"/>
              <a:t>Perfect attendance and punctuality</a:t>
            </a:r>
          </a:p>
          <a:p>
            <a:pPr lvl="1"/>
            <a:r>
              <a:rPr lang="en-US" sz="2000" dirty="0"/>
              <a:t>Notify school secretary, Mentor Teacher, University Supervisor, and Coordinator of lateness or absence</a:t>
            </a:r>
          </a:p>
          <a:p>
            <a:pPr lvl="1"/>
            <a:r>
              <a:rPr lang="en-US" sz="2000" dirty="0"/>
              <a:t>Record on time log, complete Absence Form</a:t>
            </a:r>
          </a:p>
          <a:p>
            <a:pPr lvl="1"/>
            <a:r>
              <a:rPr lang="en-US" sz="2000" dirty="0"/>
              <a:t>Make up missed hours/days</a:t>
            </a:r>
          </a:p>
          <a:p>
            <a:pPr>
              <a:spcAft>
                <a:spcPts val="600"/>
              </a:spcAft>
            </a:pPr>
            <a:r>
              <a:rPr lang="en-US" sz="2000" dirty="0"/>
              <a:t>Dress – professional, approved by Mentor Teacher</a:t>
            </a:r>
          </a:p>
          <a:p>
            <a:r>
              <a:rPr lang="en-US" sz="2000" dirty="0"/>
              <a:t>Professional communication</a:t>
            </a:r>
          </a:p>
          <a:p>
            <a:pPr lvl="1"/>
            <a:r>
              <a:rPr lang="en-US" sz="2000" dirty="0"/>
              <a:t>Oral and written</a:t>
            </a:r>
          </a:p>
          <a:p>
            <a:r>
              <a:rPr lang="en-US" sz="2000" dirty="0"/>
              <a:t>Phones stay out of sight, coffee cups stay out of sight</a:t>
            </a:r>
          </a:p>
          <a:p>
            <a:r>
              <a:rPr lang="en-US" sz="2000" dirty="0"/>
              <a:t>Positive, helpful, engaged, cooperative, professional attitude</a:t>
            </a:r>
          </a:p>
          <a:p>
            <a:pPr lvl="1">
              <a:buNone/>
            </a:pPr>
            <a:endParaRPr lang="en-US" sz="1600" dirty="0"/>
          </a:p>
          <a:p>
            <a:pPr lvl="1">
              <a:buNone/>
            </a:pPr>
            <a:r>
              <a:rPr lang="en-US" sz="1600" dirty="0"/>
              <a:t>** See Pre-Internship/Internship Handbook for more details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677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304800"/>
            <a:ext cx="7010400" cy="838200"/>
          </a:xfrm>
        </p:spPr>
        <p:txBody>
          <a:bodyPr/>
          <a:lstStyle/>
          <a:p>
            <a:r>
              <a:rPr lang="en-US" sz="3600" dirty="0"/>
              <a:t>Expected Candidate Behavior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295400"/>
            <a:ext cx="7010400" cy="5410200"/>
          </a:xfrm>
        </p:spPr>
        <p:txBody>
          <a:bodyPr/>
          <a:lstStyle/>
          <a:p>
            <a:pPr marL="687388" lvl="2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Highly motivated to help and asks a lot of questions</a:t>
            </a:r>
          </a:p>
          <a:p>
            <a:pPr marL="687388" lvl="2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687388" lvl="2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Works actively and positively with students </a:t>
            </a:r>
          </a:p>
          <a:p>
            <a:pPr marL="687388" lvl="2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687388" lvl="2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Arrives early and leaves late, per Mentor Teacher’s schedule</a:t>
            </a:r>
          </a:p>
          <a:p>
            <a:pPr marL="687388" lvl="2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en-US" sz="1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687388" lvl="2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Provides course information to Mentor Teacher in timely manner</a:t>
            </a:r>
          </a:p>
          <a:p>
            <a:pPr marL="687388" lvl="2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Constantly engaged, busy with students</a:t>
            </a:r>
          </a:p>
        </p:txBody>
      </p:sp>
    </p:spTree>
    <p:extLst>
      <p:ext uri="{BB962C8B-B14F-4D97-AF65-F5344CB8AC3E}">
        <p14:creationId xmlns:p14="http://schemas.microsoft.com/office/powerpoint/2010/main" val="2259481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1371600"/>
            <a:ext cx="7543800" cy="5334000"/>
          </a:xfrm>
        </p:spPr>
        <p:txBody>
          <a:bodyPr/>
          <a:lstStyle/>
          <a:p>
            <a:r>
              <a:rPr lang="en-US" sz="2400" dirty="0"/>
              <a:t>2 Lesson Observations by CMU University Supervisor  (October 13 – December 12)</a:t>
            </a:r>
            <a:endParaRPr lang="en-US" sz="2200" dirty="0"/>
          </a:p>
          <a:p>
            <a:r>
              <a:rPr lang="en-US" sz="2400" dirty="0"/>
              <a:t>Candidate is expected to have written lesson plans for both University Supervisor observations</a:t>
            </a:r>
          </a:p>
          <a:p>
            <a:pPr marL="0" indent="0">
              <a:buNone/>
            </a:pPr>
            <a:endParaRPr lang="en-US" sz="2400" dirty="0"/>
          </a:p>
          <a:p>
            <a:pPr>
              <a:spcBef>
                <a:spcPts val="1500"/>
              </a:spcBef>
            </a:pPr>
            <a:r>
              <a:rPr lang="en-US" sz="2400" dirty="0"/>
              <a:t>Evaluations (Candidate and Mentor Teacher)</a:t>
            </a:r>
          </a:p>
          <a:p>
            <a:pPr lvl="1"/>
            <a:r>
              <a:rPr lang="en-US" sz="2200" dirty="0"/>
              <a:t>Midterm Evaluation (halfway through the semester) and Final Evaluation (end of the semester)</a:t>
            </a:r>
          </a:p>
          <a:p>
            <a:pPr lvl="1"/>
            <a:r>
              <a:rPr lang="en-US" sz="2200" dirty="0"/>
              <a:t>University Supervisor and Coordinator can help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Observations &amp; Evaluations for Pre-Internship Semester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304800"/>
            <a:ext cx="7239000" cy="1219200"/>
          </a:xfrm>
        </p:spPr>
        <p:txBody>
          <a:bodyPr/>
          <a:lstStyle/>
          <a:p>
            <a:r>
              <a:rPr lang="en-US" sz="2700"/>
              <a:t>ITL </a:t>
            </a:r>
            <a:r>
              <a:rPr lang="en-US" sz="2700" dirty="0"/>
              <a:t>Schedule, Tracking &amp; Growth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371600"/>
            <a:ext cx="7010400" cy="5257800"/>
          </a:xfrm>
        </p:spPr>
        <p:txBody>
          <a:bodyPr/>
          <a:lstStyle/>
          <a:p>
            <a:r>
              <a:rPr lang="en-US" sz="2100" dirty="0"/>
              <a:t>Schedule</a:t>
            </a:r>
          </a:p>
          <a:p>
            <a:pPr marL="685800" lvl="1"/>
            <a:r>
              <a:rPr lang="en-US" sz="1700" dirty="0"/>
              <a:t>3 full days per week July-December</a:t>
            </a:r>
          </a:p>
          <a:p>
            <a:pPr marL="685800" lvl="1"/>
            <a:r>
              <a:rPr lang="en-US" sz="1700" dirty="0"/>
              <a:t>No make up any missed hours/days</a:t>
            </a:r>
          </a:p>
          <a:p>
            <a:pPr marL="685800" lvl="1"/>
            <a:r>
              <a:rPr lang="en-US" sz="1700" dirty="0"/>
              <a:t>Three absences (sick days – no personal days)</a:t>
            </a:r>
          </a:p>
          <a:p>
            <a:pPr>
              <a:spcBef>
                <a:spcPts val="1500"/>
              </a:spcBef>
            </a:pPr>
            <a:r>
              <a:rPr lang="en-US" sz="2100" dirty="0"/>
              <a:t>Time Log  </a:t>
            </a:r>
          </a:p>
          <a:p>
            <a:pPr lvl="1"/>
            <a:r>
              <a:rPr lang="en-US" sz="1800" dirty="0"/>
              <a:t>Candidate logs hours (daily)</a:t>
            </a:r>
          </a:p>
          <a:p>
            <a:pPr lvl="1"/>
            <a:r>
              <a:rPr lang="en-US" sz="1800" dirty="0"/>
              <a:t>Mentor Teacher’s signature is required on time log to verify hours, please check hours regularly throughout semester</a:t>
            </a:r>
          </a:p>
          <a:p>
            <a:pPr>
              <a:spcBef>
                <a:spcPts val="1500"/>
              </a:spcBef>
            </a:pPr>
            <a:r>
              <a:rPr lang="en-US" sz="2100" dirty="0"/>
              <a:t>Growth Plan </a:t>
            </a:r>
          </a:p>
          <a:p>
            <a:pPr lvl="1"/>
            <a:r>
              <a:rPr lang="en-US" sz="1800" dirty="0"/>
              <a:t>Candidate, Mentor Teacher, University Supervisor, and Program Coordinator can put a Growth Plan into place whenever needed for any skill/behavior/professional disposition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152400"/>
            <a:ext cx="6781800" cy="1143000"/>
          </a:xfrm>
        </p:spPr>
        <p:txBody>
          <a:bodyPr/>
          <a:lstStyle/>
          <a:p>
            <a:pPr algn="l" eaLnBrk="1" hangingPunct="1"/>
            <a:r>
              <a:rPr lang="en-US" sz="3200" dirty="0"/>
              <a:t>Continuing On to Final Internship </a:t>
            </a:r>
          </a:p>
        </p:txBody>
      </p:sp>
      <p:sp>
        <p:nvSpPr>
          <p:cNvPr id="237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1447800"/>
            <a:ext cx="7315200" cy="5410200"/>
          </a:xfrm>
        </p:spPr>
        <p:txBody>
          <a:bodyPr/>
          <a:lstStyle/>
          <a:p>
            <a:pPr algn="l"/>
            <a:r>
              <a:rPr lang="en-US" sz="2400" dirty="0"/>
              <a:t>To continue in these current placements and into Final Internship next semester (Spring, 2026), Candidate must:</a:t>
            </a:r>
          </a:p>
          <a:p>
            <a:pPr lvl="1">
              <a:spcBef>
                <a:spcPts val="3000"/>
              </a:spcBef>
              <a:buFont typeface="Arial" pitchFamily="34" charset="0"/>
              <a:buChar char="•"/>
            </a:pPr>
            <a:r>
              <a:rPr lang="en-US" sz="2200" dirty="0"/>
              <a:t>Complete CDE background check and district requirements at the beginning of placement </a:t>
            </a:r>
          </a:p>
          <a:p>
            <a:pPr lvl="1">
              <a:buFont typeface="Arial" pitchFamily="34" charset="0"/>
              <a:buChar char="•"/>
            </a:pPr>
            <a:r>
              <a:rPr lang="en-US" sz="2200" dirty="0"/>
              <a:t>Turn in evidence of current CPR/FA certification</a:t>
            </a:r>
          </a:p>
          <a:p>
            <a:pPr lvl="1">
              <a:buFont typeface="Arial" pitchFamily="34" charset="0"/>
              <a:buChar char="•"/>
            </a:pPr>
            <a:r>
              <a:rPr lang="en-US" sz="2200" dirty="0"/>
              <a:t>Pass content area Praxis exams </a:t>
            </a:r>
          </a:p>
          <a:p>
            <a:pPr lvl="1">
              <a:buFont typeface="Arial" pitchFamily="34" charset="0"/>
              <a:buChar char="•"/>
            </a:pPr>
            <a:r>
              <a:rPr lang="en-US" sz="2200" dirty="0"/>
              <a:t>Pass </a:t>
            </a:r>
            <a:r>
              <a:rPr lang="en-US" sz="2200" u="sng" dirty="0"/>
              <a:t>all</a:t>
            </a:r>
            <a:r>
              <a:rPr lang="en-US" sz="2200" dirty="0"/>
              <a:t> EDUC courses with a “B” or better</a:t>
            </a:r>
          </a:p>
          <a:p>
            <a:pPr lvl="1">
              <a:buFont typeface="Arial" pitchFamily="34" charset="0"/>
              <a:buChar char="•"/>
            </a:pPr>
            <a:r>
              <a:rPr lang="en-US" sz="2200" dirty="0"/>
              <a:t>Maintain overall GPA of 2.8 </a:t>
            </a:r>
            <a:r>
              <a:rPr lang="en-US" sz="2200" u="sng" dirty="0"/>
              <a:t>or higher</a:t>
            </a:r>
          </a:p>
          <a:p>
            <a:pPr lvl="1">
              <a:buFont typeface="Arial" pitchFamily="34" charset="0"/>
              <a:buChar char="•"/>
            </a:pPr>
            <a:r>
              <a:rPr lang="en-US" sz="2200" dirty="0"/>
              <a:t>Pass Final Field Evaluation per Mentor Teacher and University Supervisor</a:t>
            </a:r>
          </a:p>
        </p:txBody>
      </p:sp>
    </p:spTree>
    <p:custDataLst>
      <p:tags r:id="rId1"/>
    </p:custDataLst>
  </p:cSld>
  <p:clrMapOvr>
    <a:masterClrMapping/>
  </p:clrMapOvr>
  <p:transition>
    <p:cover dir="l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Paperwork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143000"/>
            <a:ext cx="7010400" cy="5562600"/>
          </a:xfrm>
        </p:spPr>
        <p:txBody>
          <a:bodyPr/>
          <a:lstStyle/>
          <a:p>
            <a:pPr lvl="1"/>
            <a:r>
              <a:rPr lang="en-US" dirty="0"/>
              <a:t>Field Experience Time Log</a:t>
            </a:r>
          </a:p>
          <a:p>
            <a:pPr lvl="1"/>
            <a:r>
              <a:rPr lang="en-US" dirty="0"/>
              <a:t>School District Calendar</a:t>
            </a:r>
          </a:p>
          <a:p>
            <a:pPr lvl="1"/>
            <a:r>
              <a:rPr lang="en-US" dirty="0"/>
              <a:t>Absence Form</a:t>
            </a:r>
          </a:p>
          <a:p>
            <a:pPr lvl="1"/>
            <a:r>
              <a:rPr lang="en-US" dirty="0"/>
              <a:t>Lesson Observation Form </a:t>
            </a:r>
            <a:r>
              <a:rPr lang="en-US" sz="2000" dirty="0"/>
              <a:t>(University Supervisor completes this 2 times this Fall semester)</a:t>
            </a:r>
          </a:p>
          <a:p>
            <a:pPr lvl="1"/>
            <a:r>
              <a:rPr lang="en-US" dirty="0"/>
              <a:t>Field Evaluation Form-Midterm </a:t>
            </a:r>
            <a:r>
              <a:rPr lang="en-US" sz="2400" dirty="0"/>
              <a:t>(Mentor Teacher completes this by October 13) </a:t>
            </a:r>
          </a:p>
          <a:p>
            <a:pPr lvl="1"/>
            <a:r>
              <a:rPr lang="en-US" dirty="0"/>
              <a:t>Field Evaluation Form-Final       </a:t>
            </a:r>
            <a:r>
              <a:rPr lang="en-US" sz="2400" dirty="0"/>
              <a:t>(Mentor Teacher completes this by December 12)</a:t>
            </a:r>
          </a:p>
          <a:p>
            <a:pPr marL="457200" lvl="1" indent="0">
              <a:buNone/>
            </a:pPr>
            <a:r>
              <a:rPr lang="en-US" sz="2400" dirty="0"/>
              <a:t>(Candidate can download forms from the CTE website or get hard copies from Dr. Chovich)</a:t>
            </a:r>
          </a:p>
        </p:txBody>
      </p:sp>
    </p:spTree>
    <p:extLst>
      <p:ext uri="{BB962C8B-B14F-4D97-AF65-F5344CB8AC3E}">
        <p14:creationId xmlns:p14="http://schemas.microsoft.com/office/powerpoint/2010/main" val="160283143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XPANDSHOWBAR" val="True"/>
  <p:tag name="ANSWERNOWTEXT" val="Answer Now"/>
  <p:tag name="RESPTABLESTYLE" val="-1"/>
  <p:tag name="ALLOWDUPLICATES" val="False"/>
  <p:tag name="AUTOADVANCE" val="False"/>
  <p:tag name="STDCHART" val="1"/>
  <p:tag name="BUBBLENAMEVISIBLE" val="True"/>
  <p:tag name="DEFAULTNUMTEAMS" val="5"/>
  <p:tag name="CUSTOMCELLBACKCOLOR2" val="-13395457"/>
  <p:tag name="DISPLAYNAME" val="True"/>
  <p:tag name="GRIDROTATIONINTERVAL" val="2"/>
  <p:tag name="POLLINGCYCLE" val="2"/>
  <p:tag name="INCLUDENONRESPONDERS" val="False"/>
  <p:tag name="ALLOWUSERFEEDBACK" val="True"/>
  <p:tag name="REALTIMEBACKUPPATH" val="(None)"/>
  <p:tag name="ADVANCEDSETTINGSVIEW" val="False"/>
  <p:tag name="USESECONDARYMONITOR" val="True"/>
  <p:tag name="RESPCOUNTERSTYLE" val="-1"/>
  <p:tag name="NUMRESPONSES" val="1"/>
  <p:tag name="REVIEWONLY" val="False"/>
  <p:tag name="TEAMSINLEADERBOARD" val="5"/>
  <p:tag name="BUBBLEGROUPING" val="3"/>
  <p:tag name="CUSTOMCELLBACKCOLOR3" val="-268652"/>
  <p:tag name="DISPLAYDEVICEID" val="True"/>
  <p:tag name="GRIDPOSITION" val="1"/>
  <p:tag name="MULTIRESPDIVISOR" val="1"/>
  <p:tag name="INCORRECTPOINTVALUE" val="0"/>
  <p:tag name="CHARTSCALE" val="True"/>
  <p:tag name="BULLETTYPE" val="3"/>
  <p:tag name="COUNTDOWNSECONDS" val="10"/>
  <p:tag name="CHARTVALUEFORMAT" val="0%"/>
  <p:tag name="MAXRESPONDERS" val="5"/>
  <p:tag name="CUSTOMCELLFORECOLOR" val="-16777216"/>
  <p:tag name="DISPLAYDEVICENUMBER" val="True"/>
  <p:tag name="CHARTCOLORS" val="0"/>
  <p:tag name="INCLUDEPPT" val="True"/>
  <p:tag name="AUTOADJUSTPARTRANGE" val="True"/>
  <p:tag name="ANSWERNOWSTYLE" val="-1"/>
  <p:tag name="BACKUPSESSIONS" val="True"/>
  <p:tag name="PARTICIPANTSINLEADERBOARD" val="5"/>
  <p:tag name="CUSTOMCELLBACKCOLOR1" val="-657956"/>
  <p:tag name="AUTOSIZEGRID" val="True"/>
  <p:tag name="PARTLISTDEFAULT" val="0"/>
  <p:tag name="TPVERSION" val="2006"/>
  <p:tag name="RESPCOUNTERFORMAT" val="0"/>
  <p:tag name="AUTOUPDATEALIASES" val="True"/>
  <p:tag name="CUSTOMCELLBACKCOLOR4" val="-8355712"/>
  <p:tag name="CHARTLABELS" val="0"/>
  <p:tag name="ZEROBASED" val="False"/>
  <p:tag name="INPUTSOURCE" val="1"/>
  <p:tag name="BUBBLEVALUEFORMAT" val="0.0"/>
  <p:tag name="GRIDSIZE" val="{Width=800, Height=600}"/>
  <p:tag name="POWERPOINTVERSION" val="11.0"/>
  <p:tag name="ROTATIONINTERVAL" val="2"/>
  <p:tag name="GRIDOPACITY" val="90"/>
  <p:tag name="SHOWBARVISIBLE" val="True"/>
  <p:tag name="CUSTOMGRIDBACKCOLOR" val="-2830136"/>
  <p:tag name="REALTIMEBACKUP" val="False"/>
  <p:tag name="USESCHEMECOLORS" val="True"/>
  <p:tag name="BACKUPMAINTENANCE" val="7"/>
  <p:tag name="COUNTDOWNSTYLE" val="-1"/>
  <p:tag name="BUBBLESIZEVISIBLE" val="True"/>
  <p:tag name="CORRECTPOINTVALUE" val="100"/>
  <p:tag name="RESETCHARTS" val="True"/>
  <p:tag name="DELIMITERS" val="3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heme/theme1.xml><?xml version="1.0" encoding="utf-8"?>
<a:theme xmlns:a="http://schemas.openxmlformats.org/drawingml/2006/main" name="Chalk design template [1]">
  <a:themeElements>
    <a:clrScheme name="Chalk design template [1]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halk design template [1]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halk design template [1]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lk design template [1]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lk design template [1]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lk design template [1]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lk design template [1]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lk design template [1]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[1]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[1]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[1]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[1]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[1]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[1]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[1] 1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Chalk design template [1]</Template>
  <TotalTime>8393</TotalTime>
  <Words>946</Words>
  <Application>Microsoft Office PowerPoint</Application>
  <PresentationFormat>On-screen Show (4:3)</PresentationFormat>
  <Paragraphs>130</Paragraphs>
  <Slides>12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Garamond</vt:lpstr>
      <vt:lpstr>Times New Roman</vt:lpstr>
      <vt:lpstr>Wingdings</vt:lpstr>
      <vt:lpstr>Chalk design template [1]</vt:lpstr>
      <vt:lpstr>   Center for Teacher Education   Initial Teacher Licensure (ITL) Pre-Internship Teacher Candidate and Mentor Teacher Orientation  August, 2025    </vt:lpstr>
      <vt:lpstr>Communication is Essential!</vt:lpstr>
      <vt:lpstr>Pre-Internship---Fall, 2025 </vt:lpstr>
      <vt:lpstr>Professionalism</vt:lpstr>
      <vt:lpstr>Expected Candidate Behavior</vt:lpstr>
      <vt:lpstr>Observations &amp; Evaluations for Pre-Internship Semester</vt:lpstr>
      <vt:lpstr>ITL Schedule, Tracking &amp; Growth</vt:lpstr>
      <vt:lpstr>Continuing On to Final Internship </vt:lpstr>
      <vt:lpstr>Paperwork</vt:lpstr>
      <vt:lpstr>Contact Information</vt:lpstr>
      <vt:lpstr>Thank you!</vt:lpstr>
      <vt:lpstr>Follow Us</vt:lpstr>
    </vt:vector>
  </TitlesOfParts>
  <Company>Duquesne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 Could be one of them!</dc:title>
  <dc:creator>rhodesst</dc:creator>
  <cp:lastModifiedBy>Chovich, Cynthia</cp:lastModifiedBy>
  <cp:revision>533</cp:revision>
  <cp:lastPrinted>2022-08-12T19:44:48Z</cp:lastPrinted>
  <dcterms:created xsi:type="dcterms:W3CDTF">2003-10-16T15:20:22Z</dcterms:created>
  <dcterms:modified xsi:type="dcterms:W3CDTF">2025-08-22T20:14:28Z</dcterms:modified>
</cp:coreProperties>
</file>